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6" r:id="rId5"/>
    <p:sldId id="262" r:id="rId6"/>
    <p:sldId id="265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103" autoAdjust="0"/>
  </p:normalViewPr>
  <p:slideViewPr>
    <p:cSldViewPr>
      <p:cViewPr varScale="1">
        <p:scale>
          <a:sx n="66" d="100"/>
          <a:sy n="66" d="100"/>
        </p:scale>
        <p:origin x="70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8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6480720" cy="108012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91549"/>
            <a:ext cx="8856984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492896"/>
            <a:ext cx="6480720" cy="10801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Оптимизация процесса заполнения цифрового портфолио 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тренеров-преподавателей </a:t>
            </a:r>
            <a:r>
              <a:rPr lang="ru-RU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посредством электронной школы 2.0 </a:t>
            </a:r>
            <a:endParaRPr lang="ru-RU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«Детско-юношеская спортивная школа № 3»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62401" y="6237312"/>
            <a:ext cx="27016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Новокузнецк,2023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648072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Визуализация «Было-стало»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" y="3068960"/>
            <a:ext cx="9144000" cy="335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9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259"/>
          <p:cNvSpPr txBox="1">
            <a:spLocks noChangeArrowheads="1"/>
          </p:cNvSpPr>
          <p:nvPr/>
        </p:nvSpPr>
        <p:spPr bwMode="gray">
          <a:xfrm>
            <a:off x="666620" y="87502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44" name="Text Box 262"/>
          <p:cNvSpPr txBox="1">
            <a:spLocks noChangeArrowheads="1"/>
          </p:cNvSpPr>
          <p:nvPr/>
        </p:nvSpPr>
        <p:spPr bwMode="gray">
          <a:xfrm>
            <a:off x="611149" y="173520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47" name="Text Box 265"/>
          <p:cNvSpPr txBox="1">
            <a:spLocks noChangeArrowheads="1"/>
          </p:cNvSpPr>
          <p:nvPr/>
        </p:nvSpPr>
        <p:spPr bwMode="gray">
          <a:xfrm>
            <a:off x="1771719" y="363359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25" name="Заголовок 2"/>
          <p:cNvSpPr>
            <a:spLocks noGrp="1"/>
          </p:cNvSpPr>
          <p:nvPr>
            <p:ph type="title"/>
          </p:nvPr>
        </p:nvSpPr>
        <p:spPr>
          <a:xfrm>
            <a:off x="0" y="-55591"/>
            <a:ext cx="8856984" cy="621389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-проекта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827438" y="2794135"/>
            <a:ext cx="173025" cy="125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274991" y="4614857"/>
            <a:ext cx="173025" cy="125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1812971" y="5112013"/>
            <a:ext cx="173025" cy="12587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 Box 262"/>
          <p:cNvSpPr txBox="1">
            <a:spLocks noChangeArrowheads="1"/>
          </p:cNvSpPr>
          <p:nvPr/>
        </p:nvSpPr>
        <p:spPr bwMode="gray">
          <a:xfrm>
            <a:off x="579370" y="4384023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5</a:t>
            </a:r>
            <a:endParaRPr lang="en-US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" name="Text Box 262"/>
          <p:cNvSpPr txBox="1">
            <a:spLocks noChangeArrowheads="1"/>
          </p:cNvSpPr>
          <p:nvPr/>
        </p:nvSpPr>
        <p:spPr bwMode="gray">
          <a:xfrm>
            <a:off x="1436385" y="6273827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chemeClr val="bg1"/>
                </a:solidFill>
                <a:latin typeface="Arial" charset="0"/>
              </a:rPr>
              <a:t>6</a:t>
            </a:r>
            <a:endParaRPr lang="en-US" sz="24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46" y="767519"/>
            <a:ext cx="7337562" cy="550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52997" y="1378911"/>
            <a:ext cx="8332808" cy="3589368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252536" y="-220212"/>
            <a:ext cx="9287920" cy="122413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7776864" cy="4680520"/>
          </a:xfrm>
        </p:spPr>
        <p:txBody>
          <a:bodyPr>
            <a:normAutofit/>
          </a:bodyPr>
          <a:lstStyle/>
          <a:p>
            <a:pPr marL="0" indent="45000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Корабельникова Юлия Павловна- заведующий отделом;</a:t>
            </a:r>
          </a:p>
          <a:p>
            <a:pPr marL="0" indent="450000" algn="just">
              <a:buNone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Беланова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Анастасия Сергеевна- методист;</a:t>
            </a:r>
          </a:p>
          <a:p>
            <a:pPr marL="0" indent="450000" algn="just">
              <a:buNone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Афонина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Людмила Евгеньевна- методист:</a:t>
            </a:r>
          </a:p>
          <a:p>
            <a:pPr marL="0" indent="45000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Савичева Елена Васильевна- педагог-организатор;</a:t>
            </a:r>
          </a:p>
          <a:p>
            <a:pPr marL="0" indent="45000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Перепелка Анна Анатольевна- педагог-организатор;</a:t>
            </a:r>
          </a:p>
          <a:p>
            <a:pPr marL="0" indent="450000" algn="just">
              <a:buNone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Дюкова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Геннадьевна- педагог-организатор.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4-конечная звезда 7"/>
          <p:cNvSpPr/>
          <p:nvPr/>
        </p:nvSpPr>
        <p:spPr>
          <a:xfrm>
            <a:off x="683568" y="1628800"/>
            <a:ext cx="216024" cy="228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95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-313979"/>
            <a:ext cx="8856984" cy="122413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Картирование текущего состояния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295371"/>
              </p:ext>
            </p:extLst>
          </p:nvPr>
        </p:nvGraphicFramePr>
        <p:xfrm>
          <a:off x="311541" y="833399"/>
          <a:ext cx="4896544" cy="36576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4896544"/>
              </a:tblGrid>
              <a:tr h="92703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Методист, Педагог-организатор</a:t>
                      </a:r>
                      <a:endParaRPr lang="ru-RU" sz="16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грамот, дипломов, сертификатов и прочих документов для портфолио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527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2.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Методист, Педагог-организатор</a:t>
                      </a:r>
                      <a:endPara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портфолио тренеров-преподавателей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5879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3. Методист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нужных документов в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бумажном портфолио тренеров-преподавателей для аттестации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9527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=60мин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Пятно 1 11"/>
          <p:cNvSpPr/>
          <p:nvPr/>
        </p:nvSpPr>
        <p:spPr bwMode="auto">
          <a:xfrm>
            <a:off x="4932040" y="738709"/>
            <a:ext cx="357190" cy="342896"/>
          </a:xfrm>
          <a:prstGeom prst="irregularSeal1">
            <a:avLst/>
          </a:prstGeom>
          <a:solidFill>
            <a:srgbClr val="FF2525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Пятно 1 12"/>
          <p:cNvSpPr/>
          <p:nvPr/>
        </p:nvSpPr>
        <p:spPr bwMode="auto">
          <a:xfrm>
            <a:off x="5007592" y="1753633"/>
            <a:ext cx="285752" cy="357190"/>
          </a:xfrm>
          <a:prstGeom prst="irregularSeal1">
            <a:avLst/>
          </a:prstGeom>
          <a:solidFill>
            <a:srgbClr val="FF2525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ятно 1 13"/>
          <p:cNvSpPr/>
          <p:nvPr/>
        </p:nvSpPr>
        <p:spPr bwMode="auto">
          <a:xfrm>
            <a:off x="5007592" y="2453354"/>
            <a:ext cx="285752" cy="357190"/>
          </a:xfrm>
          <a:prstGeom prst="irregularSeal1">
            <a:avLst/>
          </a:prstGeom>
          <a:solidFill>
            <a:srgbClr val="FF2525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24128" y="2563555"/>
            <a:ext cx="331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445" algn="ctr"/>
            <a:r>
              <a:rPr lang="ru-RU" b="1" dirty="0" smtClean="0">
                <a:latin typeface="Times New Roman"/>
                <a:ea typeface="Times New Roman"/>
              </a:rPr>
              <a:t>ВЫЯВЛЕННАЯ ПРОБЛЕМА</a:t>
            </a:r>
            <a:endParaRPr lang="ru-RU" b="1" dirty="0">
              <a:latin typeface="Times New Roman"/>
              <a:ea typeface="Times New Roman"/>
            </a:endParaRPr>
          </a:p>
        </p:txBody>
      </p:sp>
      <p:sp>
        <p:nvSpPr>
          <p:cNvPr id="15" name="Пятно 1 14"/>
          <p:cNvSpPr/>
          <p:nvPr/>
        </p:nvSpPr>
        <p:spPr bwMode="auto">
          <a:xfrm>
            <a:off x="5545533" y="3187456"/>
            <a:ext cx="357190" cy="342896"/>
          </a:xfrm>
          <a:prstGeom prst="irregularSeal1">
            <a:avLst/>
          </a:prstGeom>
          <a:solidFill>
            <a:srgbClr val="FF2525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Пятно 1 15"/>
          <p:cNvSpPr/>
          <p:nvPr/>
        </p:nvSpPr>
        <p:spPr bwMode="auto">
          <a:xfrm>
            <a:off x="5616971" y="3953433"/>
            <a:ext cx="285752" cy="357190"/>
          </a:xfrm>
          <a:prstGeom prst="irregularSeal1">
            <a:avLst/>
          </a:prstGeom>
          <a:solidFill>
            <a:srgbClr val="FF2525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ятно 1 16"/>
          <p:cNvSpPr/>
          <p:nvPr/>
        </p:nvSpPr>
        <p:spPr bwMode="auto">
          <a:xfrm>
            <a:off x="5616971" y="4565577"/>
            <a:ext cx="285752" cy="357190"/>
          </a:xfrm>
          <a:prstGeom prst="irregularSeal1">
            <a:avLst/>
          </a:prstGeom>
          <a:solidFill>
            <a:srgbClr val="FF2525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Google Shape;131;p17"/>
          <p:cNvSpPr txBox="1">
            <a:spLocks/>
          </p:cNvSpPr>
          <p:nvPr/>
        </p:nvSpPr>
        <p:spPr>
          <a:xfrm>
            <a:off x="5612166" y="2927656"/>
            <a:ext cx="3695525" cy="84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 b="0" i="0" u="none" strike="noStrike" cap="non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4445" algn="ctr"/>
            <a:r>
              <a:rPr lang="ru-RU" sz="1600" dirty="0" smtClean="0">
                <a:latin typeface="Times New Roman"/>
                <a:ea typeface="Times New Roman"/>
              </a:rPr>
              <a:t>Возможная потеря документов 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19" name="Google Shape;131;p17"/>
          <p:cNvSpPr txBox="1">
            <a:spLocks/>
          </p:cNvSpPr>
          <p:nvPr/>
        </p:nvSpPr>
        <p:spPr>
          <a:xfrm>
            <a:off x="5612165" y="3647437"/>
            <a:ext cx="3695525" cy="84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 b="0" i="0" u="none" strike="noStrike" cap="non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4445" algn="ctr"/>
            <a:r>
              <a:rPr lang="ru-RU" sz="1600" dirty="0" smtClean="0">
                <a:latin typeface="Times New Roman"/>
                <a:ea typeface="Times New Roman"/>
              </a:rPr>
              <a:t>Неудобный поиск 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20" name="Google Shape;131;p17"/>
          <p:cNvSpPr txBox="1">
            <a:spLocks/>
          </p:cNvSpPr>
          <p:nvPr/>
        </p:nvSpPr>
        <p:spPr>
          <a:xfrm>
            <a:off x="5653752" y="4455513"/>
            <a:ext cx="3695525" cy="845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ldrich"/>
              <a:buNone/>
              <a:defRPr sz="7000" b="0" i="0" u="none" strike="noStrike" cap="non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0"/>
              <a:buFont typeface="Abril Fatface"/>
              <a:buNone/>
              <a:defRPr sz="70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4445" algn="ctr"/>
            <a:r>
              <a:rPr lang="ru-RU" sz="1600" dirty="0">
                <a:latin typeface="Times New Roman"/>
                <a:ea typeface="Times New Roman"/>
              </a:rPr>
              <a:t>Несистематизированное хранение </a:t>
            </a:r>
            <a:r>
              <a:rPr lang="ru-RU" sz="1600" dirty="0" smtClean="0">
                <a:latin typeface="Times New Roman"/>
                <a:ea typeface="Times New Roman"/>
              </a:rPr>
              <a:t>бумажных портфолио </a:t>
            </a:r>
            <a:r>
              <a:rPr lang="ru-RU" sz="1600" dirty="0">
                <a:latin typeface="Times New Roman"/>
                <a:ea typeface="Times New Roman"/>
              </a:rPr>
              <a:t>в кабинете методиста </a:t>
            </a:r>
          </a:p>
        </p:txBody>
      </p:sp>
    </p:spTree>
    <p:extLst>
      <p:ext uri="{BB962C8B-B14F-4D97-AF65-F5344CB8AC3E}">
        <p14:creationId xmlns:p14="http://schemas.microsoft.com/office/powerpoint/2010/main" val="370577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80528" y="116632"/>
            <a:ext cx="8496944" cy="1224136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проблем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1"/>
          <a:stretch>
            <a:fillRect/>
          </a:stretch>
        </p:blipFill>
        <p:spPr bwMode="auto">
          <a:xfrm>
            <a:off x="1403648" y="1700808"/>
            <a:ext cx="3791512" cy="3996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51920" y="2132856"/>
            <a:ext cx="4525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педагогических работников через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3540" y="3140968"/>
            <a:ext cx="4525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вкладки в электронной школе 2.0 «Портфолио» для работников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4395302"/>
            <a:ext cx="4525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МБУ ДО ДЮСШ № 3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(СЛЕДУЮЩИЙ СЛАЙД)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1858" y="2204864"/>
            <a:ext cx="8780622" cy="166199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96944" cy="648072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проблем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980728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на уровне учреждения МБУ ДО ДЮСШ № 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204864"/>
            <a:ext cx="94921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Длительный поиск нужных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для составления портфолио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времени при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документов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аттестацию педагогических работников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Утеря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каких-либо документов в процессе составления портфолио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dirty="0"/>
          </a:p>
          <a:p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45505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-33830"/>
            <a:ext cx="8496944" cy="648072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целевого состояния процесса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03640"/>
              </p:ext>
            </p:extLst>
          </p:nvPr>
        </p:nvGraphicFramePr>
        <p:xfrm>
          <a:off x="1763688" y="836712"/>
          <a:ext cx="5472608" cy="417646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472608"/>
              </a:tblGrid>
              <a:tr h="111372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Методист, Педагог-организатор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грамот, дипломов, сертификатов и прочих документов для портфолио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мин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2. Методист, Педагог-организатор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портфолио тренеров-преподавателей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92155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3. Методист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 нужных документов в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цифровом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портфолио тренеров-преподавателей для аттестации</a:t>
                      </a: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</a:t>
                      </a:r>
                    </a:p>
                    <a:p>
                      <a:pPr marL="4445"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529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=15мин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08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-14216"/>
            <a:ext cx="8496944" cy="648072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устранению проблем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854703"/>
              </p:ext>
            </p:extLst>
          </p:nvPr>
        </p:nvGraphicFramePr>
        <p:xfrm>
          <a:off x="683568" y="1412776"/>
          <a:ext cx="7480812" cy="31192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40406"/>
                <a:gridCol w="3740406"/>
              </a:tblGrid>
              <a:tr h="44020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805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Длительный поиск нужных документов для составления портфолио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документы хранятся</a:t>
                      </a:r>
                      <a:r>
                        <a:rPr lang="ru-RU" sz="1600" kern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электронной школе 2.0.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289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Дополнительные затраты времени при подготовке документов на аттестацию педагогических работников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Составление электронных папок для аттестации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805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Утеря каких-либо документов в процессе составления портфолио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Электронное хранение всех документов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19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4" cy="648072"/>
          </a:xfrm>
        </p:spPr>
        <p:txBody>
          <a:bodyPr>
            <a:noAutofit/>
          </a:bodyPr>
          <a:lstStyle/>
          <a:p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259269"/>
              </p:ext>
            </p:extLst>
          </p:nvPr>
        </p:nvGraphicFramePr>
        <p:xfrm>
          <a:off x="375369" y="1339467"/>
          <a:ext cx="8193790" cy="36737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830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9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736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цели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63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времени на поиск документации</a:t>
                      </a:r>
                    </a:p>
                    <a:p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16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час</a:t>
                      </a:r>
                      <a:endParaRPr lang="ru-RU" sz="1600" kern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 smtClean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1600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  <a:p>
                      <a:pPr marL="0" algn="l" defTabSz="914400" rtl="0" eaLnBrk="1" latinLnBrk="0" hangingPunct="1"/>
                      <a:endParaRPr lang="ru-RU" sz="1600" kern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600" kern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16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57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3962f843b5fbe2b7272967f78ea5102fe8c9e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333</Words>
  <Application>Microsoft Office PowerPoint</Application>
  <PresentationFormat>Экран (4:3)</PresentationFormat>
  <Paragraphs>83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Aldrich</vt:lpstr>
      <vt:lpstr>Alice</vt:lpstr>
      <vt:lpstr>Arial</vt:lpstr>
      <vt:lpstr>Calibri</vt:lpstr>
      <vt:lpstr>Times New Roman</vt:lpstr>
      <vt:lpstr>Тема Office</vt:lpstr>
      <vt:lpstr>Оптимизация процесса заполнения цифрового портфолио  тренеров-преподавателей посредством электронной школы 2.0 </vt:lpstr>
      <vt:lpstr>Паспорт лин-проекта</vt:lpstr>
      <vt:lpstr>Команда проекта</vt:lpstr>
      <vt:lpstr>Картирование текущего состояния</vt:lpstr>
      <vt:lpstr>Пирамида проблем</vt:lpstr>
      <vt:lpstr>Пирамида проблем</vt:lpstr>
      <vt:lpstr>Карта целевого состояния процесса</vt:lpstr>
      <vt:lpstr>План мероприятий по устранению проблем</vt:lpstr>
      <vt:lpstr>Достигнутые результаты</vt:lpstr>
      <vt:lpstr>Визуализация «Было-стало»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Разноцветные боковые штрихи</dc:title>
  <dc:creator>obstinate</dc:creator>
  <dc:description>Шаблон презентации с сайта https://presentation-creation.ru/</dc:description>
  <cp:lastModifiedBy>Lenovo</cp:lastModifiedBy>
  <cp:revision>1323</cp:revision>
  <dcterms:created xsi:type="dcterms:W3CDTF">2018-02-25T09:09:03Z</dcterms:created>
  <dcterms:modified xsi:type="dcterms:W3CDTF">2024-01-12T06:21:08Z</dcterms:modified>
</cp:coreProperties>
</file>